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  <p:sldId id="269" r:id="rId43"/>
    <p:sldId id="270" r:id="rId44"/>
    <p:sldId id="271" r:id="rId45"/>
    <p:sldId id="272" r:id="rId4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Garet 1" charset="1" panose="00000000000000000000"/>
      <p:regular r:id="rId10"/>
    </p:embeddedFont>
    <p:embeddedFont>
      <p:font typeface="Garet 1 Bold" charset="1" panose="00000000000000000000"/>
      <p:regular r:id="rId11"/>
    </p:embeddedFont>
    <p:embeddedFont>
      <p:font typeface="Retropix" charset="1" panose="00000000000000000000"/>
      <p:regular r:id="rId12"/>
    </p:embeddedFont>
    <p:embeddedFont>
      <p:font typeface="Garet 2" charset="1" panose="00000000000000000000"/>
      <p:regular r:id="rId13"/>
    </p:embeddedFont>
    <p:embeddedFont>
      <p:font typeface="Garet 2 Bold" charset="1" panose="00000000000000000000"/>
      <p:regular r:id="rId14"/>
    </p:embeddedFont>
    <p:embeddedFont>
      <p:font typeface="Garet 2 Italics" charset="1" panose="00000000000000000000"/>
      <p:regular r:id="rId15"/>
    </p:embeddedFont>
    <p:embeddedFont>
      <p:font typeface="Garet 2 Bold Italics" charset="1" panose="00000000000000000000"/>
      <p:regular r:id="rId16"/>
    </p:embeddedFont>
    <p:embeddedFont>
      <p:font typeface="Garet 2 Light" charset="1" panose="00000000000000000000"/>
      <p:regular r:id="rId17"/>
    </p:embeddedFont>
    <p:embeddedFont>
      <p:font typeface="Garet 2 Ultra-Bold" charset="1" panose="00000000000000000000"/>
      <p:regular r:id="rId18"/>
    </p:embeddedFont>
    <p:embeddedFont>
      <p:font typeface="Garet 2 Ultra-Bold Italics" charset="1" panose="00000000000000000000"/>
      <p:regular r:id="rId19"/>
    </p:embeddedFont>
    <p:embeddedFont>
      <p:font typeface="Garet 2 Heavy" charset="1" panose="00000000000000000000"/>
      <p:regular r:id="rId20"/>
    </p:embeddedFont>
    <p:embeddedFont>
      <p:font typeface="Garet 2 Heavy Italics" charset="1" panose="00000000000000000000"/>
      <p:regular r:id="rId21"/>
    </p:embeddedFont>
    <p:embeddedFont>
      <p:font typeface="Open Sans" charset="1" panose="020B0606030504020204"/>
      <p:regular r:id="rId22"/>
    </p:embeddedFont>
    <p:embeddedFont>
      <p:font typeface="Open Sans Bold" charset="1" panose="020B0806030504020204"/>
      <p:regular r:id="rId23"/>
    </p:embeddedFont>
    <p:embeddedFont>
      <p:font typeface="Open Sans Italics" charset="1" panose="020B0606030504020204"/>
      <p:regular r:id="rId24"/>
    </p:embeddedFont>
    <p:embeddedFont>
      <p:font typeface="Open Sans Bold Italics" charset="1" panose="020B0806030504020204"/>
      <p:regular r:id="rId25"/>
    </p:embeddedFont>
    <p:embeddedFont>
      <p:font typeface="Open Sans Light" charset="1" panose="020B0306030504020204"/>
      <p:regular r:id="rId26"/>
    </p:embeddedFont>
    <p:embeddedFont>
      <p:font typeface="Open Sans Light Italics" charset="1" panose="020B0306030504020204"/>
      <p:regular r:id="rId27"/>
    </p:embeddedFont>
    <p:embeddedFont>
      <p:font typeface="Open Sans Ultra-Bold" charset="1" panose="00000000000000000000"/>
      <p:regular r:id="rId28"/>
    </p:embeddedFont>
    <p:embeddedFont>
      <p:font typeface="Open Sans Ultra-Bold Italics" charset="1" panose="000000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39" Target="slides/slide10.xml" Type="http://schemas.openxmlformats.org/officeDocument/2006/relationships/slide"/><Relationship Id="rId4" Target="theme/theme1.xml" Type="http://schemas.openxmlformats.org/officeDocument/2006/relationships/theme"/><Relationship Id="rId40" Target="slides/slide11.xml" Type="http://schemas.openxmlformats.org/officeDocument/2006/relationships/slide"/><Relationship Id="rId41" Target="slides/slide12.xml" Type="http://schemas.openxmlformats.org/officeDocument/2006/relationships/slide"/><Relationship Id="rId42" Target="slides/slide13.xml" Type="http://schemas.openxmlformats.org/officeDocument/2006/relationships/slide"/><Relationship Id="rId43" Target="slides/slide14.xml" Type="http://schemas.openxmlformats.org/officeDocument/2006/relationships/slide"/><Relationship Id="rId44" Target="slides/slide15.xml" Type="http://schemas.openxmlformats.org/officeDocument/2006/relationships/slide"/><Relationship Id="rId45" Target="slides/slide16.xml" Type="http://schemas.openxmlformats.org/officeDocument/2006/relationships/slide"/><Relationship Id="rId46" Target="slides/slide1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png" Type="http://schemas.openxmlformats.org/officeDocument/2006/relationships/image"/><Relationship Id="rId2" Target="../media/image10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https://www.figma.com/file/vqe0Z31XOYfAQXZq8B0zmZ/wireframe--?type=design&amp;node-id=0%3A1&amp;mode=design&amp;t=ujT9WLwigJYr8FX9-1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475039" y="0"/>
            <a:ext cx="3812961" cy="10287000"/>
            <a:chOff x="0" y="0"/>
            <a:chExt cx="100423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0423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004237">
                  <a:moveTo>
                    <a:pt x="0" y="0"/>
                  </a:moveTo>
                  <a:lnTo>
                    <a:pt x="1004237" y="0"/>
                  </a:lnTo>
                  <a:lnTo>
                    <a:pt x="100423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9E62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04237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695608" y="4364069"/>
            <a:ext cx="1558861" cy="1558861"/>
          </a:xfrm>
          <a:custGeom>
            <a:avLst/>
            <a:gdLst/>
            <a:ahLst/>
            <a:cxnLst/>
            <a:rect r="r" b="b" t="t" l="l"/>
            <a:pathLst>
              <a:path h="1558861" w="1558861">
                <a:moveTo>
                  <a:pt x="0" y="0"/>
                </a:moveTo>
                <a:lnTo>
                  <a:pt x="1558861" y="0"/>
                </a:lnTo>
                <a:lnTo>
                  <a:pt x="1558861" y="1558862"/>
                </a:lnTo>
                <a:lnTo>
                  <a:pt x="0" y="1558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55892" y="5720365"/>
            <a:ext cx="12131149" cy="433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700"/>
              </a:lnSpc>
            </a:pPr>
            <a:r>
              <a:rPr lang="en-US" sz="1700">
                <a:solidFill>
                  <a:srgbClr val="231F1C"/>
                </a:solidFill>
                <a:latin typeface="Garet 2"/>
              </a:rPr>
              <a:t>Daniel Alexandre Schmitz; Gabriel de Oliveira Sebrão; Giulia Johansson Rodrigues; Luiza Hieger da Silva; Maria Eduarda Alves Veridiano; Maria Fernanda da Silva Wagner; Maira Letícia Alves Aguiar; Nicolas Cabral Duarte.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785682"/>
            <a:ext cx="9870495" cy="1990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523"/>
              </a:lnSpc>
              <a:spcBef>
                <a:spcPct val="0"/>
              </a:spcBef>
            </a:pPr>
            <a:r>
              <a:rPr lang="en-US" sz="10373">
                <a:solidFill>
                  <a:srgbClr val="2444E5"/>
                </a:solidFill>
                <a:latin typeface="Retropix"/>
              </a:rPr>
              <a:t>DotJs Extended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44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15784" y="1028700"/>
            <a:ext cx="13456431" cy="8014052"/>
            <a:chOff x="0" y="0"/>
            <a:chExt cx="17941908" cy="106854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941908" cy="10685403"/>
            </a:xfrm>
            <a:custGeom>
              <a:avLst/>
              <a:gdLst/>
              <a:ahLst/>
              <a:cxnLst/>
              <a:rect r="r" b="b" t="t" l="l"/>
              <a:pathLst>
                <a:path h="10685403" w="17941908">
                  <a:moveTo>
                    <a:pt x="0" y="0"/>
                  </a:moveTo>
                  <a:lnTo>
                    <a:pt x="17941908" y="0"/>
                  </a:lnTo>
                  <a:lnTo>
                    <a:pt x="17941908" y="10685403"/>
                  </a:lnTo>
                  <a:lnTo>
                    <a:pt x="0" y="106854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2096857" y="-2700647"/>
            <a:ext cx="7785650" cy="5401295"/>
          </a:xfrm>
          <a:custGeom>
            <a:avLst/>
            <a:gdLst/>
            <a:ahLst/>
            <a:cxnLst/>
            <a:rect r="r" b="b" t="t" l="l"/>
            <a:pathLst>
              <a:path h="5401295" w="7785650">
                <a:moveTo>
                  <a:pt x="0" y="0"/>
                </a:moveTo>
                <a:lnTo>
                  <a:pt x="7785651" y="0"/>
                </a:lnTo>
                <a:lnTo>
                  <a:pt x="7785651" y="5401294"/>
                </a:lnTo>
                <a:lnTo>
                  <a:pt x="0" y="54012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471942" y="3580324"/>
            <a:ext cx="7785650" cy="5401295"/>
          </a:xfrm>
          <a:custGeom>
            <a:avLst/>
            <a:gdLst/>
            <a:ahLst/>
            <a:cxnLst/>
            <a:rect r="r" b="b" t="t" l="l"/>
            <a:pathLst>
              <a:path h="5401295" w="7785650">
                <a:moveTo>
                  <a:pt x="0" y="0"/>
                </a:moveTo>
                <a:lnTo>
                  <a:pt x="7785650" y="0"/>
                </a:lnTo>
                <a:lnTo>
                  <a:pt x="7785650" y="5401295"/>
                </a:lnTo>
                <a:lnTo>
                  <a:pt x="0" y="54012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44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15784" y="1028700"/>
            <a:ext cx="13456431" cy="8014052"/>
            <a:chOff x="0" y="0"/>
            <a:chExt cx="17941908" cy="106854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941908" cy="10685403"/>
            </a:xfrm>
            <a:custGeom>
              <a:avLst/>
              <a:gdLst/>
              <a:ahLst/>
              <a:cxnLst/>
              <a:rect r="r" b="b" t="t" l="l"/>
              <a:pathLst>
                <a:path h="10685403" w="17941908">
                  <a:moveTo>
                    <a:pt x="0" y="0"/>
                  </a:moveTo>
                  <a:lnTo>
                    <a:pt x="17941908" y="0"/>
                  </a:lnTo>
                  <a:lnTo>
                    <a:pt x="17941908" y="10685403"/>
                  </a:lnTo>
                  <a:lnTo>
                    <a:pt x="0" y="106854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4441973" y="-365569"/>
            <a:ext cx="7785650" cy="5401295"/>
          </a:xfrm>
          <a:custGeom>
            <a:avLst/>
            <a:gdLst/>
            <a:ahLst/>
            <a:cxnLst/>
            <a:rect r="r" b="b" t="t" l="l"/>
            <a:pathLst>
              <a:path h="5401295" w="7785650">
                <a:moveTo>
                  <a:pt x="0" y="0"/>
                </a:moveTo>
                <a:lnTo>
                  <a:pt x="7785650" y="0"/>
                </a:lnTo>
                <a:lnTo>
                  <a:pt x="7785650" y="5401295"/>
                </a:lnTo>
                <a:lnTo>
                  <a:pt x="0" y="54012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4909114" y="5602720"/>
            <a:ext cx="7785650" cy="5401295"/>
          </a:xfrm>
          <a:custGeom>
            <a:avLst/>
            <a:gdLst/>
            <a:ahLst/>
            <a:cxnLst/>
            <a:rect r="r" b="b" t="t" l="l"/>
            <a:pathLst>
              <a:path h="5401295" w="7785650">
                <a:moveTo>
                  <a:pt x="0" y="0"/>
                </a:moveTo>
                <a:lnTo>
                  <a:pt x="7785650" y="0"/>
                </a:lnTo>
                <a:lnTo>
                  <a:pt x="7785650" y="5401295"/>
                </a:lnTo>
                <a:lnTo>
                  <a:pt x="0" y="54012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44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15784" y="1028700"/>
            <a:ext cx="13456431" cy="8014052"/>
            <a:chOff x="0" y="0"/>
            <a:chExt cx="17941908" cy="106854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941908" cy="10685403"/>
            </a:xfrm>
            <a:custGeom>
              <a:avLst/>
              <a:gdLst/>
              <a:ahLst/>
              <a:cxnLst/>
              <a:rect r="r" b="b" t="t" l="l"/>
              <a:pathLst>
                <a:path h="10685403" w="17941908">
                  <a:moveTo>
                    <a:pt x="0" y="0"/>
                  </a:moveTo>
                  <a:lnTo>
                    <a:pt x="17941908" y="0"/>
                  </a:lnTo>
                  <a:lnTo>
                    <a:pt x="17941908" y="10685403"/>
                  </a:lnTo>
                  <a:lnTo>
                    <a:pt x="0" y="106854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131932" y="478673"/>
            <a:ext cx="7785650" cy="5401295"/>
          </a:xfrm>
          <a:custGeom>
            <a:avLst/>
            <a:gdLst/>
            <a:ahLst/>
            <a:cxnLst/>
            <a:rect r="r" b="b" t="t" l="l"/>
            <a:pathLst>
              <a:path h="5401295" w="7785650">
                <a:moveTo>
                  <a:pt x="0" y="0"/>
                </a:moveTo>
                <a:lnTo>
                  <a:pt x="7785651" y="0"/>
                </a:lnTo>
                <a:lnTo>
                  <a:pt x="7785651" y="5401295"/>
                </a:lnTo>
                <a:lnTo>
                  <a:pt x="0" y="54012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926174">
            <a:off x="-4664792" y="5663479"/>
            <a:ext cx="7785650" cy="5401295"/>
          </a:xfrm>
          <a:custGeom>
            <a:avLst/>
            <a:gdLst/>
            <a:ahLst/>
            <a:cxnLst/>
            <a:rect r="r" b="b" t="t" l="l"/>
            <a:pathLst>
              <a:path h="5401295" w="7785650">
                <a:moveTo>
                  <a:pt x="0" y="0"/>
                </a:moveTo>
                <a:lnTo>
                  <a:pt x="7785650" y="0"/>
                </a:lnTo>
                <a:lnTo>
                  <a:pt x="7785650" y="5401295"/>
                </a:lnTo>
                <a:lnTo>
                  <a:pt x="0" y="54012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44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15784" y="1028700"/>
            <a:ext cx="13456431" cy="8014052"/>
            <a:chOff x="0" y="0"/>
            <a:chExt cx="17941908" cy="106854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941908" cy="10685403"/>
            </a:xfrm>
            <a:custGeom>
              <a:avLst/>
              <a:gdLst/>
              <a:ahLst/>
              <a:cxnLst/>
              <a:rect r="r" b="b" t="t" l="l"/>
              <a:pathLst>
                <a:path h="10685403" w="17941908">
                  <a:moveTo>
                    <a:pt x="0" y="0"/>
                  </a:moveTo>
                  <a:lnTo>
                    <a:pt x="17941908" y="0"/>
                  </a:lnTo>
                  <a:lnTo>
                    <a:pt x="17941908" y="10685403"/>
                  </a:lnTo>
                  <a:lnTo>
                    <a:pt x="0" y="106854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350810" y="7586353"/>
            <a:ext cx="7785650" cy="5401295"/>
          </a:xfrm>
          <a:custGeom>
            <a:avLst/>
            <a:gdLst/>
            <a:ahLst/>
            <a:cxnLst/>
            <a:rect r="r" b="b" t="t" l="l"/>
            <a:pathLst>
              <a:path h="5401295" w="7785650">
                <a:moveTo>
                  <a:pt x="0" y="0"/>
                </a:moveTo>
                <a:lnTo>
                  <a:pt x="7785650" y="0"/>
                </a:lnTo>
                <a:lnTo>
                  <a:pt x="7785650" y="5401294"/>
                </a:lnTo>
                <a:lnTo>
                  <a:pt x="0" y="54012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700000">
            <a:off x="-3539136" y="223416"/>
            <a:ext cx="7785650" cy="5401295"/>
          </a:xfrm>
          <a:custGeom>
            <a:avLst/>
            <a:gdLst/>
            <a:ahLst/>
            <a:cxnLst/>
            <a:rect r="r" b="b" t="t" l="l"/>
            <a:pathLst>
              <a:path h="5401295" w="7785650">
                <a:moveTo>
                  <a:pt x="0" y="0"/>
                </a:moveTo>
                <a:lnTo>
                  <a:pt x="7785650" y="0"/>
                </a:lnTo>
                <a:lnTo>
                  <a:pt x="7785650" y="5401295"/>
                </a:lnTo>
                <a:lnTo>
                  <a:pt x="0" y="54012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44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15784" y="1028700"/>
            <a:ext cx="13456431" cy="8014052"/>
            <a:chOff x="0" y="0"/>
            <a:chExt cx="17941908" cy="106854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941908" cy="10685403"/>
            </a:xfrm>
            <a:custGeom>
              <a:avLst/>
              <a:gdLst/>
              <a:ahLst/>
              <a:cxnLst/>
              <a:rect r="r" b="b" t="t" l="l"/>
              <a:pathLst>
                <a:path h="10685403" w="17941908">
                  <a:moveTo>
                    <a:pt x="0" y="0"/>
                  </a:moveTo>
                  <a:lnTo>
                    <a:pt x="17941908" y="0"/>
                  </a:lnTo>
                  <a:lnTo>
                    <a:pt x="17941908" y="10685403"/>
                  </a:lnTo>
                  <a:lnTo>
                    <a:pt x="0" y="106854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382661" y="5929137"/>
            <a:ext cx="7785650" cy="5401295"/>
          </a:xfrm>
          <a:custGeom>
            <a:avLst/>
            <a:gdLst/>
            <a:ahLst/>
            <a:cxnLst/>
            <a:rect r="r" b="b" t="t" l="l"/>
            <a:pathLst>
              <a:path h="5401295" w="7785650">
                <a:moveTo>
                  <a:pt x="0" y="0"/>
                </a:moveTo>
                <a:lnTo>
                  <a:pt x="7785650" y="0"/>
                </a:lnTo>
                <a:lnTo>
                  <a:pt x="7785650" y="5401295"/>
                </a:lnTo>
                <a:lnTo>
                  <a:pt x="0" y="54012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700000">
            <a:off x="-4164500" y="2924063"/>
            <a:ext cx="7785650" cy="5401295"/>
          </a:xfrm>
          <a:custGeom>
            <a:avLst/>
            <a:gdLst/>
            <a:ahLst/>
            <a:cxnLst/>
            <a:rect r="r" b="b" t="t" l="l"/>
            <a:pathLst>
              <a:path h="5401295" w="7785650">
                <a:moveTo>
                  <a:pt x="0" y="0"/>
                </a:moveTo>
                <a:lnTo>
                  <a:pt x="7785650" y="0"/>
                </a:lnTo>
                <a:lnTo>
                  <a:pt x="7785650" y="5401295"/>
                </a:lnTo>
                <a:lnTo>
                  <a:pt x="0" y="54012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44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15784" y="1028700"/>
            <a:ext cx="13456431" cy="8014052"/>
            <a:chOff x="0" y="0"/>
            <a:chExt cx="17941908" cy="106854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941908" cy="10685403"/>
            </a:xfrm>
            <a:custGeom>
              <a:avLst/>
              <a:gdLst/>
              <a:ahLst/>
              <a:cxnLst/>
              <a:rect r="r" b="b" t="t" l="l"/>
              <a:pathLst>
                <a:path h="10685403" w="17941908">
                  <a:moveTo>
                    <a:pt x="0" y="0"/>
                  </a:moveTo>
                  <a:lnTo>
                    <a:pt x="17941908" y="0"/>
                  </a:lnTo>
                  <a:lnTo>
                    <a:pt x="17941908" y="10685403"/>
                  </a:lnTo>
                  <a:lnTo>
                    <a:pt x="0" y="106854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1800078">
            <a:off x="14395175" y="-1385255"/>
            <a:ext cx="7785650" cy="5401295"/>
          </a:xfrm>
          <a:custGeom>
            <a:avLst/>
            <a:gdLst/>
            <a:ahLst/>
            <a:cxnLst/>
            <a:rect r="r" b="b" t="t" l="l"/>
            <a:pathLst>
              <a:path h="5401295" w="7785650">
                <a:moveTo>
                  <a:pt x="0" y="0"/>
                </a:moveTo>
                <a:lnTo>
                  <a:pt x="7785650" y="0"/>
                </a:lnTo>
                <a:lnTo>
                  <a:pt x="7785650" y="5401295"/>
                </a:lnTo>
                <a:lnTo>
                  <a:pt x="0" y="54012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800078">
            <a:off x="-3892825" y="7185321"/>
            <a:ext cx="7785650" cy="5401295"/>
          </a:xfrm>
          <a:custGeom>
            <a:avLst/>
            <a:gdLst/>
            <a:ahLst/>
            <a:cxnLst/>
            <a:rect r="r" b="b" t="t" l="l"/>
            <a:pathLst>
              <a:path h="5401295" w="7785650">
                <a:moveTo>
                  <a:pt x="0" y="0"/>
                </a:moveTo>
                <a:lnTo>
                  <a:pt x="7785650" y="0"/>
                </a:lnTo>
                <a:lnTo>
                  <a:pt x="7785650" y="5401295"/>
                </a:lnTo>
                <a:lnTo>
                  <a:pt x="0" y="54012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44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74976" y="1955106"/>
            <a:ext cx="10538048" cy="6376788"/>
          </a:xfrm>
          <a:custGeom>
            <a:avLst/>
            <a:gdLst/>
            <a:ahLst/>
            <a:cxnLst/>
            <a:rect r="r" b="b" t="t" l="l"/>
            <a:pathLst>
              <a:path h="6376788" w="10538048">
                <a:moveTo>
                  <a:pt x="0" y="0"/>
                </a:moveTo>
                <a:lnTo>
                  <a:pt x="10538048" y="0"/>
                </a:lnTo>
                <a:lnTo>
                  <a:pt x="10538048" y="6376788"/>
                </a:lnTo>
                <a:lnTo>
                  <a:pt x="0" y="6376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57" t="-3922" r="0" b="-147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3740496" y="7095260"/>
            <a:ext cx="1345057" cy="1500570"/>
          </a:xfrm>
          <a:custGeom>
            <a:avLst/>
            <a:gdLst/>
            <a:ahLst/>
            <a:cxnLst/>
            <a:rect r="r" b="b" t="t" l="l"/>
            <a:pathLst>
              <a:path h="1500570" w="1345057">
                <a:moveTo>
                  <a:pt x="0" y="1500570"/>
                </a:moveTo>
                <a:lnTo>
                  <a:pt x="1345056" y="1500570"/>
                </a:lnTo>
                <a:lnTo>
                  <a:pt x="1345056" y="0"/>
                </a:lnTo>
                <a:lnTo>
                  <a:pt x="0" y="0"/>
                </a:lnTo>
                <a:lnTo>
                  <a:pt x="0" y="150057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126833">
            <a:off x="4348996" y="7581609"/>
            <a:ext cx="1345057" cy="1500570"/>
          </a:xfrm>
          <a:custGeom>
            <a:avLst/>
            <a:gdLst/>
            <a:ahLst/>
            <a:cxnLst/>
            <a:rect r="r" b="b" t="t" l="l"/>
            <a:pathLst>
              <a:path h="1500570" w="1345057">
                <a:moveTo>
                  <a:pt x="0" y="0"/>
                </a:moveTo>
                <a:lnTo>
                  <a:pt x="1345057" y="0"/>
                </a:lnTo>
                <a:lnTo>
                  <a:pt x="1345057" y="1500570"/>
                </a:lnTo>
                <a:lnTo>
                  <a:pt x="0" y="1500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007467">
            <a:off x="8920591" y="1032048"/>
            <a:ext cx="1345057" cy="1500570"/>
          </a:xfrm>
          <a:custGeom>
            <a:avLst/>
            <a:gdLst/>
            <a:ahLst/>
            <a:cxnLst/>
            <a:rect r="r" b="b" t="t" l="l"/>
            <a:pathLst>
              <a:path h="1500570" w="1345057">
                <a:moveTo>
                  <a:pt x="0" y="0"/>
                </a:moveTo>
                <a:lnTo>
                  <a:pt x="1345056" y="0"/>
                </a:lnTo>
                <a:lnTo>
                  <a:pt x="1345056" y="1500570"/>
                </a:lnTo>
                <a:lnTo>
                  <a:pt x="0" y="1500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505633">
            <a:off x="6950803" y="6799981"/>
            <a:ext cx="1874411" cy="2091128"/>
          </a:xfrm>
          <a:custGeom>
            <a:avLst/>
            <a:gdLst/>
            <a:ahLst/>
            <a:cxnLst/>
            <a:rect r="r" b="b" t="t" l="l"/>
            <a:pathLst>
              <a:path h="2091128" w="1874411">
                <a:moveTo>
                  <a:pt x="0" y="0"/>
                </a:moveTo>
                <a:lnTo>
                  <a:pt x="1874411" y="0"/>
                </a:lnTo>
                <a:lnTo>
                  <a:pt x="1874411" y="2091128"/>
                </a:lnTo>
                <a:lnTo>
                  <a:pt x="0" y="20911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-5007467">
            <a:off x="13289968" y="1204821"/>
            <a:ext cx="1345057" cy="1500570"/>
          </a:xfrm>
          <a:custGeom>
            <a:avLst/>
            <a:gdLst/>
            <a:ahLst/>
            <a:cxnLst/>
            <a:rect r="r" b="b" t="t" l="l"/>
            <a:pathLst>
              <a:path h="1500570" w="1345057">
                <a:moveTo>
                  <a:pt x="0" y="1500570"/>
                </a:moveTo>
                <a:lnTo>
                  <a:pt x="1345057" y="1500570"/>
                </a:lnTo>
                <a:lnTo>
                  <a:pt x="1345057" y="0"/>
                </a:lnTo>
                <a:lnTo>
                  <a:pt x="0" y="0"/>
                </a:lnTo>
                <a:lnTo>
                  <a:pt x="0" y="150057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9505633">
            <a:off x="1882973" y="4732778"/>
            <a:ext cx="1874411" cy="2091128"/>
          </a:xfrm>
          <a:custGeom>
            <a:avLst/>
            <a:gdLst/>
            <a:ahLst/>
            <a:cxnLst/>
            <a:rect r="r" b="b" t="t" l="l"/>
            <a:pathLst>
              <a:path h="2091128" w="1874411">
                <a:moveTo>
                  <a:pt x="0" y="2091128"/>
                </a:moveTo>
                <a:lnTo>
                  <a:pt x="1874412" y="2091128"/>
                </a:lnTo>
                <a:lnTo>
                  <a:pt x="1874412" y="0"/>
                </a:lnTo>
                <a:lnTo>
                  <a:pt x="0" y="0"/>
                </a:lnTo>
                <a:lnTo>
                  <a:pt x="0" y="209112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-10125494">
            <a:off x="13025291" y="4624070"/>
            <a:ext cx="1874411" cy="2091128"/>
          </a:xfrm>
          <a:custGeom>
            <a:avLst/>
            <a:gdLst/>
            <a:ahLst/>
            <a:cxnLst/>
            <a:rect r="r" b="b" t="t" l="l"/>
            <a:pathLst>
              <a:path h="2091128" w="1874411">
                <a:moveTo>
                  <a:pt x="1874411" y="2091129"/>
                </a:moveTo>
                <a:lnTo>
                  <a:pt x="0" y="2091129"/>
                </a:lnTo>
                <a:lnTo>
                  <a:pt x="0" y="0"/>
                </a:lnTo>
                <a:lnTo>
                  <a:pt x="1874411" y="0"/>
                </a:lnTo>
                <a:lnTo>
                  <a:pt x="1874411" y="209112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712953" y="457835"/>
            <a:ext cx="467945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3E8FF"/>
                </a:solidFill>
                <a:latin typeface="Garet 1"/>
              </a:rPr>
              <a:t>Disponibilidade da vaga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31852" y="9252457"/>
            <a:ext cx="345921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3E8FF"/>
                </a:solidFill>
                <a:latin typeface="Garet 1"/>
              </a:rPr>
              <a:t>Tags de filtragem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790442" y="8995599"/>
            <a:ext cx="427300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3E8FF"/>
                </a:solidFill>
                <a:latin typeface="Garet 1"/>
              </a:rPr>
              <a:t>Média de pagamento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784521" y="1144324"/>
            <a:ext cx="310410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3E8FF"/>
                </a:solidFill>
                <a:latin typeface="Garet 1"/>
              </a:rPr>
              <a:t>Salvar proposta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520872" y="3947074"/>
            <a:ext cx="363140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3E8FF"/>
                </a:solidFill>
                <a:latin typeface="Garet 1"/>
              </a:rPr>
              <a:t>Data da postagem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090340" y="8876713"/>
            <a:ext cx="337572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3E8FF"/>
                </a:solidFill>
                <a:latin typeface="Garet 1"/>
              </a:rPr>
              <a:t>Detalhes da vaga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0" y="4261399"/>
            <a:ext cx="4081190" cy="840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3000">
                <a:solidFill>
                  <a:srgbClr val="E3E8FF"/>
                </a:solidFill>
                <a:latin typeface="Garet 1"/>
              </a:rPr>
              <a:t>Prazo do contratante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-5007467">
            <a:off x="3408661" y="1032048"/>
            <a:ext cx="1345057" cy="1500570"/>
          </a:xfrm>
          <a:custGeom>
            <a:avLst/>
            <a:gdLst/>
            <a:ahLst/>
            <a:cxnLst/>
            <a:rect r="r" b="b" t="t" l="l"/>
            <a:pathLst>
              <a:path h="1500570" w="1345057">
                <a:moveTo>
                  <a:pt x="0" y="0"/>
                </a:moveTo>
                <a:lnTo>
                  <a:pt x="1345057" y="0"/>
                </a:lnTo>
                <a:lnTo>
                  <a:pt x="1345057" y="1500570"/>
                </a:lnTo>
                <a:lnTo>
                  <a:pt x="0" y="1500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93678" y="818569"/>
            <a:ext cx="3128375" cy="840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3000">
                <a:solidFill>
                  <a:srgbClr val="E3E8FF"/>
                </a:solidFill>
                <a:latin typeface="Garet 1"/>
              </a:rPr>
              <a:t>Perfil do contratante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44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15784" y="1028700"/>
            <a:ext cx="13456431" cy="8014052"/>
            <a:chOff x="0" y="0"/>
            <a:chExt cx="17941908" cy="106854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941908" cy="10685403"/>
            </a:xfrm>
            <a:custGeom>
              <a:avLst/>
              <a:gdLst/>
              <a:ahLst/>
              <a:cxnLst/>
              <a:rect r="r" b="b" t="t" l="l"/>
              <a:pathLst>
                <a:path h="10685403" w="17941908">
                  <a:moveTo>
                    <a:pt x="0" y="0"/>
                  </a:moveTo>
                  <a:lnTo>
                    <a:pt x="17941908" y="0"/>
                  </a:lnTo>
                  <a:lnTo>
                    <a:pt x="17941908" y="10685403"/>
                  </a:lnTo>
                  <a:lnTo>
                    <a:pt x="0" y="106854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1800078">
            <a:off x="15020539" y="-103258"/>
            <a:ext cx="7785650" cy="5401295"/>
          </a:xfrm>
          <a:custGeom>
            <a:avLst/>
            <a:gdLst/>
            <a:ahLst/>
            <a:cxnLst/>
            <a:rect r="r" b="b" t="t" l="l"/>
            <a:pathLst>
              <a:path h="5401295" w="7785650">
                <a:moveTo>
                  <a:pt x="0" y="0"/>
                </a:moveTo>
                <a:lnTo>
                  <a:pt x="7785651" y="0"/>
                </a:lnTo>
                <a:lnTo>
                  <a:pt x="7785651" y="5401295"/>
                </a:lnTo>
                <a:lnTo>
                  <a:pt x="0" y="54012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391776">
            <a:off x="-3892825" y="5215423"/>
            <a:ext cx="7785650" cy="5401295"/>
          </a:xfrm>
          <a:custGeom>
            <a:avLst/>
            <a:gdLst/>
            <a:ahLst/>
            <a:cxnLst/>
            <a:rect r="r" b="b" t="t" l="l"/>
            <a:pathLst>
              <a:path h="5401295" w="7785650">
                <a:moveTo>
                  <a:pt x="0" y="0"/>
                </a:moveTo>
                <a:lnTo>
                  <a:pt x="7785650" y="0"/>
                </a:lnTo>
                <a:lnTo>
                  <a:pt x="7785650" y="5401295"/>
                </a:lnTo>
                <a:lnTo>
                  <a:pt x="0" y="54012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7785542"/>
          </a:xfrm>
          <a:custGeom>
            <a:avLst/>
            <a:gdLst/>
            <a:ahLst/>
            <a:cxnLst/>
            <a:rect r="r" b="b" t="t" l="l"/>
            <a:pathLst>
              <a:path h="7785542" w="18288000">
                <a:moveTo>
                  <a:pt x="0" y="0"/>
                </a:moveTo>
                <a:lnTo>
                  <a:pt x="18288000" y="0"/>
                </a:lnTo>
                <a:lnTo>
                  <a:pt x="18288000" y="7785542"/>
                </a:lnTo>
                <a:lnTo>
                  <a:pt x="0" y="7785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51" r="0" b="-4364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7785542"/>
            <a:chOff x="0" y="0"/>
            <a:chExt cx="4816593" cy="20505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050513"/>
            </a:xfrm>
            <a:custGeom>
              <a:avLst/>
              <a:gdLst/>
              <a:ahLst/>
              <a:cxnLst/>
              <a:rect r="r" b="b" t="t" l="l"/>
              <a:pathLst>
                <a:path h="205051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50513"/>
                  </a:lnTo>
                  <a:lnTo>
                    <a:pt x="0" y="2050513"/>
                  </a:ln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0886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7441592"/>
            <a:ext cx="18288000" cy="2845408"/>
            <a:chOff x="0" y="0"/>
            <a:chExt cx="4816593" cy="74940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749408"/>
            </a:xfrm>
            <a:custGeom>
              <a:avLst/>
              <a:gdLst/>
              <a:ahLst/>
              <a:cxnLst/>
              <a:rect r="r" b="b" t="t" l="l"/>
              <a:pathLst>
                <a:path h="749408" w="4816592">
                  <a:moveTo>
                    <a:pt x="19050" y="0"/>
                  </a:moveTo>
                  <a:lnTo>
                    <a:pt x="4797542" y="0"/>
                  </a:lnTo>
                  <a:cubicBezTo>
                    <a:pt x="4802595" y="0"/>
                    <a:pt x="4807440" y="2007"/>
                    <a:pt x="4811013" y="5580"/>
                  </a:cubicBezTo>
                  <a:cubicBezTo>
                    <a:pt x="4814586" y="9152"/>
                    <a:pt x="4816592" y="13998"/>
                    <a:pt x="4816592" y="19050"/>
                  </a:cubicBezTo>
                  <a:lnTo>
                    <a:pt x="4816592" y="730358"/>
                  </a:lnTo>
                  <a:cubicBezTo>
                    <a:pt x="4816592" y="740879"/>
                    <a:pt x="4808063" y="749408"/>
                    <a:pt x="4797542" y="749408"/>
                  </a:cubicBezTo>
                  <a:lnTo>
                    <a:pt x="19050" y="749408"/>
                  </a:lnTo>
                  <a:cubicBezTo>
                    <a:pt x="13998" y="749408"/>
                    <a:pt x="9152" y="747401"/>
                    <a:pt x="5580" y="743828"/>
                  </a:cubicBezTo>
                  <a:cubicBezTo>
                    <a:pt x="2007" y="740256"/>
                    <a:pt x="0" y="735410"/>
                    <a:pt x="0" y="730358"/>
                  </a:cubicBezTo>
                  <a:lnTo>
                    <a:pt x="0" y="19050"/>
                  </a:lnTo>
                  <a:cubicBezTo>
                    <a:pt x="0" y="8529"/>
                    <a:pt x="8529" y="0"/>
                    <a:pt x="19050" y="0"/>
                  </a:cubicBezTo>
                  <a:close/>
                </a:path>
              </a:pathLst>
            </a:custGeom>
            <a:solidFill>
              <a:srgbClr val="F8F5E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816593" cy="787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805170" y="7625014"/>
            <a:ext cx="10269950" cy="2059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5111"/>
              </a:lnSpc>
              <a:spcBef>
                <a:spcPct val="0"/>
              </a:spcBef>
            </a:pPr>
            <a:r>
              <a:rPr lang="en-US" sz="10793">
                <a:solidFill>
                  <a:srgbClr val="2444E5"/>
                </a:solidFill>
                <a:latin typeface="Retropix"/>
              </a:rPr>
              <a:t>Introdução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4135" y="-581478"/>
            <a:ext cx="17579731" cy="11449956"/>
          </a:xfrm>
          <a:custGeom>
            <a:avLst/>
            <a:gdLst/>
            <a:ahLst/>
            <a:cxnLst/>
            <a:rect r="r" b="b" t="t" l="l"/>
            <a:pathLst>
              <a:path h="11449956" w="17579731">
                <a:moveTo>
                  <a:pt x="0" y="0"/>
                </a:moveTo>
                <a:lnTo>
                  <a:pt x="17579730" y="0"/>
                </a:lnTo>
                <a:lnTo>
                  <a:pt x="17579730" y="11449956"/>
                </a:lnTo>
                <a:lnTo>
                  <a:pt x="0" y="114499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456653" y="3955172"/>
            <a:ext cx="6913306" cy="6913306"/>
          </a:xfrm>
          <a:custGeom>
            <a:avLst/>
            <a:gdLst/>
            <a:ahLst/>
            <a:cxnLst/>
            <a:rect r="r" b="b" t="t" l="l"/>
            <a:pathLst>
              <a:path h="6913306" w="6913306">
                <a:moveTo>
                  <a:pt x="0" y="0"/>
                </a:moveTo>
                <a:lnTo>
                  <a:pt x="6913306" y="0"/>
                </a:lnTo>
                <a:lnTo>
                  <a:pt x="6913306" y="6913306"/>
                </a:lnTo>
                <a:lnTo>
                  <a:pt x="0" y="69133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81460" y="-581478"/>
            <a:ext cx="6913306" cy="6913306"/>
          </a:xfrm>
          <a:custGeom>
            <a:avLst/>
            <a:gdLst/>
            <a:ahLst/>
            <a:cxnLst/>
            <a:rect r="r" b="b" t="t" l="l"/>
            <a:pathLst>
              <a:path h="6913306" w="6913306">
                <a:moveTo>
                  <a:pt x="0" y="0"/>
                </a:moveTo>
                <a:lnTo>
                  <a:pt x="6913306" y="0"/>
                </a:lnTo>
                <a:lnTo>
                  <a:pt x="6913306" y="6913306"/>
                </a:lnTo>
                <a:lnTo>
                  <a:pt x="0" y="69133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79112" y="2705735"/>
            <a:ext cx="8711778" cy="6773407"/>
          </a:xfrm>
          <a:custGeom>
            <a:avLst/>
            <a:gdLst/>
            <a:ahLst/>
            <a:cxnLst/>
            <a:rect r="r" b="b" t="t" l="l"/>
            <a:pathLst>
              <a:path h="6773407" w="8711778">
                <a:moveTo>
                  <a:pt x="0" y="0"/>
                </a:moveTo>
                <a:lnTo>
                  <a:pt x="8711778" y="0"/>
                </a:lnTo>
                <a:lnTo>
                  <a:pt x="8711778" y="6773407"/>
                </a:lnTo>
                <a:lnTo>
                  <a:pt x="0" y="6773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01046"/>
            <a:ext cx="13610315" cy="2104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23"/>
              </a:lnSpc>
              <a:spcBef>
                <a:spcPct val="0"/>
              </a:spcBef>
            </a:pPr>
            <a:r>
              <a:rPr lang="en-US" sz="11087">
                <a:solidFill>
                  <a:srgbClr val="2444E5"/>
                </a:solidFill>
                <a:latin typeface="Retropix"/>
              </a:rPr>
              <a:t>Por que o FreeLaB?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77416" y="3362960"/>
            <a:ext cx="8801696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Garet 1"/>
              </a:rPr>
              <a:t>Ambiente que beneficia e cria uma conexão entre os freelancers e os compradores.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77416" y="5800725"/>
            <a:ext cx="8801696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Garet 1"/>
              </a:rPr>
              <a:t>Mais liberdade entre o relacionamento freelance-comprador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77416" y="7638415"/>
            <a:ext cx="8801696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Garet 1"/>
              </a:rPr>
              <a:t>Tudo em um só lugar: Do inicio da negociamento até a assinatura do contrado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634094" y="728807"/>
          <a:ext cx="15019812" cy="8823748"/>
        </p:xfrm>
        <a:graphic>
          <a:graphicData uri="http://schemas.openxmlformats.org/drawingml/2006/table">
            <a:tbl>
              <a:tblPr/>
              <a:tblGrid>
                <a:gridCol w="2294303"/>
                <a:gridCol w="12725509"/>
              </a:tblGrid>
              <a:tr h="146620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52"/>
                        </a:lnSpc>
                        <a:defRPr/>
                      </a:pPr>
                      <a:r>
                        <a:rPr lang="en-US" sz="1966">
                          <a:solidFill>
                            <a:srgbClr val="000000"/>
                          </a:solidFill>
                          <a:latin typeface="Open Sans Bold"/>
                        </a:rPr>
                        <a:t>RN02</a:t>
                      </a:r>
                      <a:endParaRPr lang="en-US" sz="1100"/>
                    </a:p>
                  </a:txBody>
                  <a:tcPr marL="178375" marR="178375" marT="178375" marB="178375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52"/>
                        </a:lnSpc>
                        <a:defRPr/>
                      </a:pPr>
                      <a:r>
                        <a:rPr lang="en-US" sz="1966">
                          <a:solidFill>
                            <a:srgbClr val="000000"/>
                          </a:solidFill>
                          <a:latin typeface="Open Sans"/>
                        </a:rPr>
                        <a:t>Haverá três tipos de usuário: freelancer; contratante de freelancer, seja pessoa física ou jurídica; moderador; e o administrador, que seriam os funcionários da empresa que fornece o serviço.</a:t>
                      </a:r>
                      <a:endParaRPr lang="en-US" sz="1100"/>
                    </a:p>
                  </a:txBody>
                  <a:tcPr marL="178375" marR="178375" marT="178375" marB="178375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8671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52"/>
                        </a:lnSpc>
                        <a:defRPr/>
                      </a:pPr>
                      <a:r>
                        <a:rPr lang="en-US" sz="1966">
                          <a:solidFill>
                            <a:srgbClr val="000000"/>
                          </a:solidFill>
                          <a:latin typeface="Open Sans Bold"/>
                        </a:rPr>
                        <a:t>RN03</a:t>
                      </a:r>
                      <a:endParaRPr lang="en-US" sz="1100"/>
                    </a:p>
                  </a:txBody>
                  <a:tcPr marL="178375" marR="178375" marT="178375" marB="178375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E62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52"/>
                        </a:lnSpc>
                        <a:defRPr/>
                      </a:pPr>
                      <a:r>
                        <a:rPr lang="en-US" sz="1966">
                          <a:solidFill>
                            <a:srgbClr val="000000"/>
                          </a:solidFill>
                          <a:latin typeface="Open Sans"/>
                        </a:rPr>
                        <a:t>Usuário: pode criar, visualizar, deletar e atualizar suas ofertas; fazer comentários e responder dúvidas.</a:t>
                      </a:r>
                      <a:endParaRPr lang="en-US" sz="1100"/>
                    </a:p>
                  </a:txBody>
                  <a:tcPr marL="178375" marR="178375" marT="178375" marB="178375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13076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52"/>
                        </a:lnSpc>
                        <a:defRPr/>
                      </a:pPr>
                      <a:r>
                        <a:rPr lang="en-US" sz="1966">
                          <a:solidFill>
                            <a:srgbClr val="000000"/>
                          </a:solidFill>
                          <a:latin typeface="Open Sans Bold"/>
                        </a:rPr>
                        <a:t>RN04:</a:t>
                      </a:r>
                      <a:endParaRPr lang="en-US" sz="1100"/>
                    </a:p>
                  </a:txBody>
                  <a:tcPr marL="178375" marR="178375" marT="178375" marB="178375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52"/>
                        </a:lnSpc>
                        <a:defRPr/>
                      </a:pPr>
                      <a:r>
                        <a:rPr lang="en-US" sz="1966">
                          <a:solidFill>
                            <a:srgbClr val="000000"/>
                          </a:solidFill>
                          <a:latin typeface="Open Sans"/>
                        </a:rPr>
                        <a:t>Freelancer: pode criar, visualizar, deletar, e atualizar seus trabalhos e preços; atualizar sua disponibilidade; fazer comentários e responder dúvidas.</a:t>
                      </a:r>
                      <a:endParaRPr lang="en-US" sz="1100"/>
                    </a:p>
                  </a:txBody>
                  <a:tcPr marL="178375" marR="178375" marT="178375" marB="178375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13076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52"/>
                        </a:lnSpc>
                        <a:defRPr/>
                      </a:pPr>
                      <a:r>
                        <a:rPr lang="en-US" sz="1966">
                          <a:solidFill>
                            <a:srgbClr val="000000"/>
                          </a:solidFill>
                          <a:latin typeface="Open Sans Bold"/>
                        </a:rPr>
                        <a:t>RN06</a:t>
                      </a:r>
                      <a:endParaRPr lang="en-US" sz="1100"/>
                    </a:p>
                  </a:txBody>
                  <a:tcPr marL="178375" marR="178375" marT="178375" marB="178375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E62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52"/>
                        </a:lnSpc>
                        <a:defRPr/>
                      </a:pPr>
                      <a:r>
                        <a:rPr lang="en-US" sz="1966">
                          <a:solidFill>
                            <a:srgbClr val="000000"/>
                          </a:solidFill>
                          <a:latin typeface="Open Sans"/>
                        </a:rPr>
                        <a:t>Administradores: são responsáveis pelo gerenciamento do site, desde atualizações e manutenção até cumprimento de obrigações legais</a:t>
                      </a:r>
                      <a:endParaRPr lang="en-US" sz="1100"/>
                    </a:p>
                  </a:txBody>
                  <a:tcPr marL="178375" marR="178375" marT="178375" marB="178375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12574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52"/>
                        </a:lnSpc>
                        <a:defRPr/>
                      </a:pPr>
                      <a:r>
                        <a:rPr lang="en-US" sz="1966">
                          <a:solidFill>
                            <a:srgbClr val="000000"/>
                          </a:solidFill>
                          <a:latin typeface="Open Sans Bold"/>
                        </a:rPr>
                        <a:t>RN26</a:t>
                      </a:r>
                      <a:endParaRPr lang="en-US" sz="1100"/>
                    </a:p>
                  </a:txBody>
                  <a:tcPr marL="178375" marR="178375" marT="178375" marB="178375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52"/>
                        </a:lnSpc>
                        <a:defRPr/>
                      </a:pPr>
                      <a:r>
                        <a:rPr lang="en-US" sz="1966">
                          <a:solidFill>
                            <a:srgbClr val="000000"/>
                          </a:solidFill>
                          <a:latin typeface="Open Sans"/>
                        </a:rPr>
                        <a:t>Cargo Moderador pode Visualizar informações sobre “Freelancer”, “Usuário”, propostas, chats e comentários. Banir as classes “Freelancer” e “Usuário”; visualizar e julgar denúncias.</a:t>
                      </a:r>
                      <a:endParaRPr lang="en-US" sz="1100"/>
                    </a:p>
                  </a:txBody>
                  <a:tcPr marL="178375" marR="178375" marT="178375" marB="178375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136016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52"/>
                        </a:lnSpc>
                        <a:defRPr/>
                      </a:pPr>
                      <a:r>
                        <a:rPr lang="en-US" sz="1966">
                          <a:solidFill>
                            <a:srgbClr val="000000"/>
                          </a:solidFill>
                          <a:latin typeface="Open Sans Bold"/>
                        </a:rPr>
                        <a:t>RN18</a:t>
                      </a:r>
                      <a:endParaRPr lang="en-US" sz="1100"/>
                    </a:p>
                  </a:txBody>
                  <a:tcPr marL="178375" marR="178375" marT="178375" marB="178375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E62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52"/>
                        </a:lnSpc>
                        <a:defRPr/>
                      </a:pPr>
                      <a:r>
                        <a:rPr lang="en-US" sz="1966">
                          <a:solidFill>
                            <a:srgbClr val="000000"/>
                          </a:solidFill>
                          <a:latin typeface="Open Sans"/>
                        </a:rPr>
                        <a:t> As punições em caso de descumprimento dos termos variam entre uma diminuição da disponibilidade de propostas até o banimento temporário ou permanente da plataforma.</a:t>
                      </a:r>
                      <a:endParaRPr lang="en-US" sz="1100"/>
                    </a:p>
                  </a:txBody>
                  <a:tcPr marL="178375" marR="178375" marT="178375" marB="178375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12574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52"/>
                        </a:lnSpc>
                        <a:defRPr/>
                      </a:pPr>
                      <a:r>
                        <a:rPr lang="en-US" sz="1966">
                          <a:solidFill>
                            <a:srgbClr val="000000"/>
                          </a:solidFill>
                          <a:latin typeface="Open Sans Bold"/>
                        </a:rPr>
                        <a:t>RN12</a:t>
                      </a:r>
                      <a:endParaRPr lang="en-US" sz="1100"/>
                    </a:p>
                  </a:txBody>
                  <a:tcPr marL="178375" marR="178375" marT="178375" marB="178375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52"/>
                        </a:lnSpc>
                        <a:defRPr/>
                      </a:pPr>
                      <a:r>
                        <a:rPr lang="en-US" sz="1966">
                          <a:solidFill>
                            <a:srgbClr val="000000"/>
                          </a:solidFill>
                          <a:latin typeface="Open Sans"/>
                        </a:rPr>
                        <a:t>O contratante e o freelancer terão a oportunidade de desenvolver um contrato personalizado que será intermediado pela plataforma.</a:t>
                      </a:r>
                      <a:r>
                        <a:rPr lang="en-US" sz="1966">
                          <a:solidFill>
                            <a:srgbClr val="000000"/>
                          </a:solidFill>
                          <a:latin typeface="Open Sans"/>
                        </a:rPr>
                        <a:t> </a:t>
                      </a:r>
                      <a:endParaRPr lang="en-US" sz="1100"/>
                    </a:p>
                  </a:txBody>
                  <a:tcPr marL="178375" marR="178375" marT="178375" marB="178375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57991" y="1415484"/>
            <a:ext cx="9214005" cy="8455467"/>
          </a:xfrm>
          <a:custGeom>
            <a:avLst/>
            <a:gdLst/>
            <a:ahLst/>
            <a:cxnLst/>
            <a:rect r="r" b="b" t="t" l="l"/>
            <a:pathLst>
              <a:path h="8455467" w="9214005">
                <a:moveTo>
                  <a:pt x="0" y="0"/>
                </a:moveTo>
                <a:lnTo>
                  <a:pt x="9214005" y="0"/>
                </a:lnTo>
                <a:lnTo>
                  <a:pt x="9214005" y="8455467"/>
                </a:lnTo>
                <a:lnTo>
                  <a:pt x="0" y="84554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750437" y="0"/>
            <a:ext cx="7404168" cy="10287000"/>
            <a:chOff x="0" y="0"/>
            <a:chExt cx="1950069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5006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950069">
                  <a:moveTo>
                    <a:pt x="0" y="0"/>
                  </a:moveTo>
                  <a:lnTo>
                    <a:pt x="1950069" y="0"/>
                  </a:lnTo>
                  <a:lnTo>
                    <a:pt x="195006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9E62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950069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0800000">
            <a:off x="5874300" y="4364069"/>
            <a:ext cx="1558861" cy="1558861"/>
          </a:xfrm>
          <a:custGeom>
            <a:avLst/>
            <a:gdLst/>
            <a:ahLst/>
            <a:cxnLst/>
            <a:rect r="r" b="b" t="t" l="l"/>
            <a:pathLst>
              <a:path h="1558861" w="1558861">
                <a:moveTo>
                  <a:pt x="0" y="0"/>
                </a:moveTo>
                <a:lnTo>
                  <a:pt x="1558862" y="0"/>
                </a:lnTo>
                <a:lnTo>
                  <a:pt x="1558862" y="1558862"/>
                </a:lnTo>
                <a:lnTo>
                  <a:pt x="0" y="15588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29932" y="3398116"/>
            <a:ext cx="1965859" cy="1461288"/>
          </a:xfrm>
          <a:custGeom>
            <a:avLst/>
            <a:gdLst/>
            <a:ahLst/>
            <a:cxnLst/>
            <a:rect r="r" b="b" t="t" l="l"/>
            <a:pathLst>
              <a:path h="1461288" w="1965859">
                <a:moveTo>
                  <a:pt x="0" y="0"/>
                </a:moveTo>
                <a:lnTo>
                  <a:pt x="1965858" y="0"/>
                </a:lnTo>
                <a:lnTo>
                  <a:pt x="1965858" y="1461289"/>
                </a:lnTo>
                <a:lnTo>
                  <a:pt x="0" y="14612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036811" y="1865878"/>
            <a:ext cx="1532238" cy="1532238"/>
          </a:xfrm>
          <a:custGeom>
            <a:avLst/>
            <a:gdLst/>
            <a:ahLst/>
            <a:cxnLst/>
            <a:rect r="r" b="b" t="t" l="l"/>
            <a:pathLst>
              <a:path h="1532238" w="1532238">
                <a:moveTo>
                  <a:pt x="0" y="0"/>
                </a:moveTo>
                <a:lnTo>
                  <a:pt x="1532237" y="0"/>
                </a:lnTo>
                <a:lnTo>
                  <a:pt x="1532237" y="1532238"/>
                </a:lnTo>
                <a:lnTo>
                  <a:pt x="0" y="15322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11834" y="660942"/>
            <a:ext cx="2202054" cy="2202054"/>
          </a:xfrm>
          <a:custGeom>
            <a:avLst/>
            <a:gdLst/>
            <a:ahLst/>
            <a:cxnLst/>
            <a:rect r="r" b="b" t="t" l="l"/>
            <a:pathLst>
              <a:path h="2202054" w="2202054">
                <a:moveTo>
                  <a:pt x="0" y="0"/>
                </a:moveTo>
                <a:lnTo>
                  <a:pt x="2202054" y="0"/>
                </a:lnTo>
                <a:lnTo>
                  <a:pt x="2202054" y="2202054"/>
                </a:lnTo>
                <a:lnTo>
                  <a:pt x="0" y="22020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804084" y="7009723"/>
            <a:ext cx="1997690" cy="1997690"/>
          </a:xfrm>
          <a:custGeom>
            <a:avLst/>
            <a:gdLst/>
            <a:ahLst/>
            <a:cxnLst/>
            <a:rect r="r" b="b" t="t" l="l"/>
            <a:pathLst>
              <a:path h="1997690" w="1997690">
                <a:moveTo>
                  <a:pt x="0" y="0"/>
                </a:moveTo>
                <a:lnTo>
                  <a:pt x="1997691" y="0"/>
                </a:lnTo>
                <a:lnTo>
                  <a:pt x="1997691" y="1997690"/>
                </a:lnTo>
                <a:lnTo>
                  <a:pt x="0" y="19976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12493" y="6245868"/>
            <a:ext cx="3429843" cy="1162834"/>
          </a:xfrm>
          <a:custGeom>
            <a:avLst/>
            <a:gdLst/>
            <a:ahLst/>
            <a:cxnLst/>
            <a:rect r="r" b="b" t="t" l="l"/>
            <a:pathLst>
              <a:path h="1162834" w="3429843">
                <a:moveTo>
                  <a:pt x="0" y="0"/>
                </a:moveTo>
                <a:lnTo>
                  <a:pt x="3429843" y="0"/>
                </a:lnTo>
                <a:lnTo>
                  <a:pt x="3429843" y="1162834"/>
                </a:lnTo>
                <a:lnTo>
                  <a:pt x="0" y="11628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64218" r="0" b="-57575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917390" y="4643782"/>
            <a:ext cx="3305627" cy="999436"/>
          </a:xfrm>
          <a:custGeom>
            <a:avLst/>
            <a:gdLst/>
            <a:ahLst/>
            <a:cxnLst/>
            <a:rect r="r" b="b" t="t" l="l"/>
            <a:pathLst>
              <a:path h="999436" w="3305627">
                <a:moveTo>
                  <a:pt x="0" y="0"/>
                </a:moveTo>
                <a:lnTo>
                  <a:pt x="3305627" y="0"/>
                </a:lnTo>
                <a:lnTo>
                  <a:pt x="3305627" y="999436"/>
                </a:lnTo>
                <a:lnTo>
                  <a:pt x="0" y="9994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890312" y="275588"/>
            <a:ext cx="7781684" cy="1067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839"/>
              </a:lnSpc>
              <a:spcBef>
                <a:spcPct val="0"/>
              </a:spcBef>
            </a:pPr>
            <a:r>
              <a:rPr lang="en-US" sz="5599">
                <a:solidFill>
                  <a:srgbClr val="2444E5"/>
                </a:solidFill>
                <a:latin typeface="Retropix"/>
              </a:rPr>
              <a:t>Tabela Comparativa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374241" y="8795166"/>
            <a:ext cx="3306347" cy="830892"/>
          </a:xfrm>
          <a:custGeom>
            <a:avLst/>
            <a:gdLst/>
            <a:ahLst/>
            <a:cxnLst/>
            <a:rect r="r" b="b" t="t" l="l"/>
            <a:pathLst>
              <a:path h="830892" w="3306347">
                <a:moveTo>
                  <a:pt x="0" y="0"/>
                </a:moveTo>
                <a:lnTo>
                  <a:pt x="3306347" y="0"/>
                </a:lnTo>
                <a:lnTo>
                  <a:pt x="3306347" y="830892"/>
                </a:lnTo>
                <a:lnTo>
                  <a:pt x="0" y="83089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634094" y="3606441"/>
          <a:ext cx="15019812" cy="1314450"/>
        </p:xfrm>
        <a:graphic>
          <a:graphicData uri="http://schemas.openxmlformats.org/drawingml/2006/table">
            <a:tbl>
              <a:tblPr/>
              <a:tblGrid>
                <a:gridCol w="2294303"/>
                <a:gridCol w="12725509"/>
              </a:tblGrid>
              <a:tr h="13144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"/>
                        </a:rPr>
                        <a:t>RN12</a:t>
                      </a:r>
                      <a:endParaRPr lang="en-US" sz="1100"/>
                    </a:p>
                  </a:txBody>
                  <a:tcPr marL="178375" marR="178375" marT="178375" marB="178375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"/>
                        </a:rPr>
                        <a:t>O contratante e o freelancer terão a oportunidade de desenvolver um contrato personalizado que será intermediado pela plataforma.</a:t>
                      </a:r>
                      <a:r>
                        <a:rPr lang="en-US" sz="2499">
                          <a:solidFill>
                            <a:srgbClr val="000000"/>
                          </a:solidFill>
                          <a:latin typeface="Open Sans"/>
                        </a:rPr>
                        <a:t> </a:t>
                      </a:r>
                      <a:endParaRPr lang="en-US" sz="1100"/>
                    </a:p>
                  </a:txBody>
                  <a:tcPr marL="178375" marR="178375" marT="178375" marB="178375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0" y="5808897"/>
            <a:ext cx="18288000" cy="5291077"/>
            <a:chOff x="0" y="0"/>
            <a:chExt cx="4816593" cy="13935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393535"/>
            </a:xfrm>
            <a:custGeom>
              <a:avLst/>
              <a:gdLst/>
              <a:ahLst/>
              <a:cxnLst/>
              <a:rect r="r" b="b" t="t" l="l"/>
              <a:pathLst>
                <a:path h="1393535" w="4816592">
                  <a:moveTo>
                    <a:pt x="19050" y="0"/>
                  </a:moveTo>
                  <a:lnTo>
                    <a:pt x="4797542" y="0"/>
                  </a:lnTo>
                  <a:cubicBezTo>
                    <a:pt x="4802595" y="0"/>
                    <a:pt x="4807440" y="2007"/>
                    <a:pt x="4811013" y="5580"/>
                  </a:cubicBezTo>
                  <a:cubicBezTo>
                    <a:pt x="4814586" y="9152"/>
                    <a:pt x="4816592" y="13998"/>
                    <a:pt x="4816592" y="19050"/>
                  </a:cubicBezTo>
                  <a:lnTo>
                    <a:pt x="4816592" y="1374485"/>
                  </a:lnTo>
                  <a:cubicBezTo>
                    <a:pt x="4816592" y="1385006"/>
                    <a:pt x="4808063" y="1393535"/>
                    <a:pt x="4797542" y="1393535"/>
                  </a:cubicBezTo>
                  <a:lnTo>
                    <a:pt x="19050" y="1393535"/>
                  </a:lnTo>
                  <a:cubicBezTo>
                    <a:pt x="13998" y="1393535"/>
                    <a:pt x="9152" y="1391528"/>
                    <a:pt x="5580" y="1387955"/>
                  </a:cubicBezTo>
                  <a:cubicBezTo>
                    <a:pt x="2007" y="1384383"/>
                    <a:pt x="0" y="1379537"/>
                    <a:pt x="0" y="1374485"/>
                  </a:cubicBezTo>
                  <a:lnTo>
                    <a:pt x="0" y="19050"/>
                  </a:lnTo>
                  <a:cubicBezTo>
                    <a:pt x="0" y="8529"/>
                    <a:pt x="8529" y="0"/>
                    <a:pt x="19050" y="0"/>
                  </a:cubicBezTo>
                  <a:close/>
                </a:path>
              </a:pathLst>
            </a:custGeom>
            <a:solidFill>
              <a:srgbClr val="99E62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14316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34094" y="7775850"/>
            <a:ext cx="15019812" cy="1482450"/>
          </a:xfrm>
          <a:custGeom>
            <a:avLst/>
            <a:gdLst/>
            <a:ahLst/>
            <a:cxnLst/>
            <a:rect r="r" b="b" t="t" l="l"/>
            <a:pathLst>
              <a:path h="1482450" w="15019812">
                <a:moveTo>
                  <a:pt x="0" y="0"/>
                </a:moveTo>
                <a:lnTo>
                  <a:pt x="15019812" y="0"/>
                </a:lnTo>
                <a:lnTo>
                  <a:pt x="15019812" y="1482450"/>
                </a:lnTo>
                <a:lnTo>
                  <a:pt x="0" y="1482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8" t="0" r="-128" b="-59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470252" y="6964461"/>
            <a:ext cx="893743" cy="664349"/>
          </a:xfrm>
          <a:custGeom>
            <a:avLst/>
            <a:gdLst/>
            <a:ahLst/>
            <a:cxnLst/>
            <a:rect r="r" b="b" t="t" l="l"/>
            <a:pathLst>
              <a:path h="664349" w="893743">
                <a:moveTo>
                  <a:pt x="0" y="0"/>
                </a:moveTo>
                <a:lnTo>
                  <a:pt x="893743" y="0"/>
                </a:lnTo>
                <a:lnTo>
                  <a:pt x="893743" y="664349"/>
                </a:lnTo>
                <a:lnTo>
                  <a:pt x="0" y="664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075155" y="6792676"/>
            <a:ext cx="931907" cy="931907"/>
          </a:xfrm>
          <a:custGeom>
            <a:avLst/>
            <a:gdLst/>
            <a:ahLst/>
            <a:cxnLst/>
            <a:rect r="r" b="b" t="t" l="l"/>
            <a:pathLst>
              <a:path h="931907" w="931907">
                <a:moveTo>
                  <a:pt x="0" y="0"/>
                </a:moveTo>
                <a:lnTo>
                  <a:pt x="931907" y="0"/>
                </a:lnTo>
                <a:lnTo>
                  <a:pt x="931907" y="931907"/>
                </a:lnTo>
                <a:lnTo>
                  <a:pt x="0" y="9319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565674" y="6899760"/>
            <a:ext cx="793751" cy="793751"/>
          </a:xfrm>
          <a:custGeom>
            <a:avLst/>
            <a:gdLst/>
            <a:ahLst/>
            <a:cxnLst/>
            <a:rect r="r" b="b" t="t" l="l"/>
            <a:pathLst>
              <a:path h="793751" w="793751">
                <a:moveTo>
                  <a:pt x="0" y="0"/>
                </a:moveTo>
                <a:lnTo>
                  <a:pt x="793752" y="0"/>
                </a:lnTo>
                <a:lnTo>
                  <a:pt x="793752" y="793751"/>
                </a:lnTo>
                <a:lnTo>
                  <a:pt x="0" y="7937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636380" y="6817420"/>
            <a:ext cx="1274578" cy="958429"/>
          </a:xfrm>
          <a:custGeom>
            <a:avLst/>
            <a:gdLst/>
            <a:ahLst/>
            <a:cxnLst/>
            <a:rect r="r" b="b" t="t" l="l"/>
            <a:pathLst>
              <a:path h="958429" w="1274578">
                <a:moveTo>
                  <a:pt x="0" y="0"/>
                </a:moveTo>
                <a:lnTo>
                  <a:pt x="1274578" y="0"/>
                </a:lnTo>
                <a:lnTo>
                  <a:pt x="1274578" y="958430"/>
                </a:lnTo>
                <a:lnTo>
                  <a:pt x="0" y="9584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075530" y="7123336"/>
            <a:ext cx="1146373" cy="346599"/>
          </a:xfrm>
          <a:custGeom>
            <a:avLst/>
            <a:gdLst/>
            <a:ahLst/>
            <a:cxnLst/>
            <a:rect r="r" b="b" t="t" l="l"/>
            <a:pathLst>
              <a:path h="346599" w="1146373">
                <a:moveTo>
                  <a:pt x="0" y="0"/>
                </a:moveTo>
                <a:lnTo>
                  <a:pt x="1146374" y="0"/>
                </a:lnTo>
                <a:lnTo>
                  <a:pt x="1146374" y="346599"/>
                </a:lnTo>
                <a:lnTo>
                  <a:pt x="0" y="3465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600075"/>
            <a:ext cx="12631816" cy="2118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5539"/>
              </a:lnSpc>
              <a:spcBef>
                <a:spcPct val="0"/>
              </a:spcBef>
            </a:pPr>
            <a:r>
              <a:rPr lang="en-US" sz="11100">
                <a:solidFill>
                  <a:srgbClr val="2444E5"/>
                </a:solidFill>
                <a:latin typeface="Retropix"/>
              </a:rPr>
              <a:t>Proposta de Valor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014143" y="7126077"/>
            <a:ext cx="1274578" cy="320304"/>
          </a:xfrm>
          <a:custGeom>
            <a:avLst/>
            <a:gdLst/>
            <a:ahLst/>
            <a:cxnLst/>
            <a:rect r="r" b="b" t="t" l="l"/>
            <a:pathLst>
              <a:path h="320304" w="1274578">
                <a:moveTo>
                  <a:pt x="0" y="0"/>
                </a:moveTo>
                <a:lnTo>
                  <a:pt x="1274578" y="0"/>
                </a:lnTo>
                <a:lnTo>
                  <a:pt x="1274578" y="320304"/>
                </a:lnTo>
                <a:lnTo>
                  <a:pt x="0" y="3203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721437" y="6741410"/>
            <a:ext cx="1034440" cy="1034440"/>
          </a:xfrm>
          <a:custGeom>
            <a:avLst/>
            <a:gdLst/>
            <a:ahLst/>
            <a:cxnLst/>
            <a:rect r="r" b="b" t="t" l="l"/>
            <a:pathLst>
              <a:path h="1034440" w="1034440">
                <a:moveTo>
                  <a:pt x="0" y="0"/>
                </a:moveTo>
                <a:lnTo>
                  <a:pt x="1034440" y="0"/>
                </a:lnTo>
                <a:lnTo>
                  <a:pt x="1034440" y="1034440"/>
                </a:lnTo>
                <a:lnTo>
                  <a:pt x="0" y="10344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44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0"/>
            <a:ext cx="11757492" cy="10287000"/>
            <a:chOff x="0" y="0"/>
            <a:chExt cx="309662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96623" cy="2709333"/>
            </a:xfrm>
            <a:custGeom>
              <a:avLst/>
              <a:gdLst/>
              <a:ahLst/>
              <a:cxnLst/>
              <a:rect r="r" b="b" t="t" l="l"/>
              <a:pathLst>
                <a:path h="2709333" w="3096623">
                  <a:moveTo>
                    <a:pt x="0" y="0"/>
                  </a:moveTo>
                  <a:lnTo>
                    <a:pt x="3096623" y="0"/>
                  </a:lnTo>
                  <a:lnTo>
                    <a:pt x="309662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8F5E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09662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257737"/>
            <a:ext cx="9688545" cy="7771527"/>
          </a:xfrm>
          <a:custGeom>
            <a:avLst/>
            <a:gdLst/>
            <a:ahLst/>
            <a:cxnLst/>
            <a:rect r="r" b="b" t="t" l="l"/>
            <a:pathLst>
              <a:path h="7771527" w="9688545">
                <a:moveTo>
                  <a:pt x="0" y="0"/>
                </a:moveTo>
                <a:lnTo>
                  <a:pt x="9688545" y="0"/>
                </a:lnTo>
                <a:lnTo>
                  <a:pt x="9688545" y="7771526"/>
                </a:lnTo>
                <a:lnTo>
                  <a:pt x="0" y="77715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64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0978061" y="4364069"/>
            <a:ext cx="1558861" cy="1558861"/>
          </a:xfrm>
          <a:custGeom>
            <a:avLst/>
            <a:gdLst/>
            <a:ahLst/>
            <a:cxnLst/>
            <a:rect r="r" b="b" t="t" l="l"/>
            <a:pathLst>
              <a:path h="1558861" w="1558861">
                <a:moveTo>
                  <a:pt x="0" y="0"/>
                </a:moveTo>
                <a:lnTo>
                  <a:pt x="1558861" y="0"/>
                </a:lnTo>
                <a:lnTo>
                  <a:pt x="1558861" y="1558862"/>
                </a:lnTo>
                <a:lnTo>
                  <a:pt x="0" y="15588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5400000">
            <a:off x="11008986" y="3459500"/>
            <a:ext cx="8812919" cy="3367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2871"/>
              </a:lnSpc>
              <a:spcBef>
                <a:spcPct val="0"/>
              </a:spcBef>
            </a:pPr>
            <a:r>
              <a:rPr lang="en-US" sz="9193">
                <a:solidFill>
                  <a:srgbClr val="F8F5ED"/>
                </a:solidFill>
                <a:latin typeface="Retropix"/>
              </a:rPr>
              <a:t>Usuários e suas características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15784" y="1028700"/>
            <a:ext cx="13456431" cy="8014052"/>
            <a:chOff x="0" y="0"/>
            <a:chExt cx="17941908" cy="106854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941908" cy="10685403"/>
            </a:xfrm>
            <a:custGeom>
              <a:avLst/>
              <a:gdLst/>
              <a:ahLst/>
              <a:cxnLst/>
              <a:rect r="r" b="b" t="t" l="l"/>
              <a:pathLst>
                <a:path h="10685403" w="17941908">
                  <a:moveTo>
                    <a:pt x="0" y="0"/>
                  </a:moveTo>
                  <a:lnTo>
                    <a:pt x="17941908" y="0"/>
                  </a:lnTo>
                  <a:lnTo>
                    <a:pt x="17941908" y="10685403"/>
                  </a:lnTo>
                  <a:lnTo>
                    <a:pt x="0" y="106854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201900" y="2978326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008390" y="8842727"/>
            <a:ext cx="8271221" cy="982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266"/>
              </a:lnSpc>
              <a:spcBef>
                <a:spcPct val="0"/>
              </a:spcBef>
            </a:pPr>
            <a:r>
              <a:rPr lang="en-US" sz="5190" u="sng">
                <a:solidFill>
                  <a:srgbClr val="2444E5"/>
                </a:solidFill>
                <a:latin typeface="Retropix"/>
                <a:hlinkClick r:id="rId5" tooltip="https://www.figma.com/file/vqe0Z31XOYfAQXZq8B0zmZ/wireframe--?type=design&amp;node-id=0%3A1&amp;mode=design&amp;t=ujT9WLwigJYr8FX9-1"/>
              </a:rPr>
              <a:t>Protótipo Baixa Fidelidade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DAGB99ezlRo</dc:identifier>
  <dcterms:modified xsi:type="dcterms:W3CDTF">2011-08-01T06:04:30Z</dcterms:modified>
  <cp:revision>1</cp:revision>
  <dc:title>FreeLaB</dc:title>
</cp:coreProperties>
</file>